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7" r:id="rId4"/>
    <p:sldId id="257" r:id="rId5"/>
    <p:sldId id="260" r:id="rId6"/>
    <p:sldId id="265" r:id="rId7"/>
    <p:sldId id="258" r:id="rId8"/>
    <p:sldId id="259" r:id="rId9"/>
    <p:sldId id="264" r:id="rId10"/>
    <p:sldId id="261" r:id="rId11"/>
    <p:sldId id="263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5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9A138-B1F6-B44B-8F77-966E327CED41}" type="doc">
      <dgm:prSet loTypeId="urn:microsoft.com/office/officeart/2005/8/layout/pyramid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CC213E1-7199-2347-9756-AD172C0DC8E7}">
      <dgm:prSet/>
      <dgm:spPr/>
      <dgm:t>
        <a:bodyPr/>
        <a:lstStyle/>
        <a:p>
          <a:pPr rtl="0"/>
          <a:r>
            <a:rPr lang="en-US" smtClean="0"/>
            <a:t>Policies</a:t>
          </a:r>
          <a:endParaRPr lang="en-US"/>
        </a:p>
      </dgm:t>
    </dgm:pt>
    <dgm:pt modelId="{F0FF5E07-E482-D444-B6B5-64CC3647B423}" type="parTrans" cxnId="{40B74E41-B9CF-A747-80F2-AACE6475C37C}">
      <dgm:prSet/>
      <dgm:spPr/>
      <dgm:t>
        <a:bodyPr/>
        <a:lstStyle/>
        <a:p>
          <a:endParaRPr lang="en-US"/>
        </a:p>
      </dgm:t>
    </dgm:pt>
    <dgm:pt modelId="{D021855F-85F9-5348-B625-E82B4650A5E6}" type="sibTrans" cxnId="{40B74E41-B9CF-A747-80F2-AACE6475C37C}">
      <dgm:prSet/>
      <dgm:spPr/>
      <dgm:t>
        <a:bodyPr/>
        <a:lstStyle/>
        <a:p>
          <a:endParaRPr lang="en-US"/>
        </a:p>
      </dgm:t>
    </dgm:pt>
    <dgm:pt modelId="{9AC881E8-4229-D047-894E-7C9F47BA2169}">
      <dgm:prSet/>
      <dgm:spPr/>
      <dgm:t>
        <a:bodyPr/>
        <a:lstStyle/>
        <a:p>
          <a:pPr rtl="0"/>
          <a:r>
            <a:rPr lang="en-US" dirty="0" smtClean="0"/>
            <a:t>Procedures</a:t>
          </a:r>
          <a:endParaRPr lang="en-US" dirty="0"/>
        </a:p>
      </dgm:t>
    </dgm:pt>
    <dgm:pt modelId="{82D6A46E-9592-EA4D-A6AE-62B1F256BAD8}" type="parTrans" cxnId="{9C67450E-D8C3-8948-AE3D-EACB3DD8122D}">
      <dgm:prSet/>
      <dgm:spPr/>
      <dgm:t>
        <a:bodyPr/>
        <a:lstStyle/>
        <a:p>
          <a:endParaRPr lang="en-US"/>
        </a:p>
      </dgm:t>
    </dgm:pt>
    <dgm:pt modelId="{7634AA04-A6FC-5C41-8BF5-81ED0F9ED04C}" type="sibTrans" cxnId="{9C67450E-D8C3-8948-AE3D-EACB3DD8122D}">
      <dgm:prSet/>
      <dgm:spPr/>
      <dgm:t>
        <a:bodyPr/>
        <a:lstStyle/>
        <a:p>
          <a:endParaRPr lang="en-US"/>
        </a:p>
      </dgm:t>
    </dgm:pt>
    <dgm:pt modelId="{9CB09D2A-A654-DA43-99FF-3F9592F4BC0B}">
      <dgm:prSet/>
      <dgm:spPr/>
      <dgm:t>
        <a:bodyPr/>
        <a:lstStyle/>
        <a:p>
          <a:pPr rtl="0"/>
          <a:r>
            <a:rPr lang="en-US" smtClean="0"/>
            <a:t>Sustainability </a:t>
          </a:r>
          <a:r>
            <a:rPr lang="en-US" dirty="0" smtClean="0"/>
            <a:t>model</a:t>
          </a:r>
          <a:endParaRPr lang="en-US" dirty="0"/>
        </a:p>
      </dgm:t>
    </dgm:pt>
    <dgm:pt modelId="{F94CE94E-9B35-194A-94F5-02ED41D6D1B5}" type="parTrans" cxnId="{2150D9F7-2FC7-484D-BC7B-F015B58968E4}">
      <dgm:prSet/>
      <dgm:spPr/>
      <dgm:t>
        <a:bodyPr/>
        <a:lstStyle/>
        <a:p>
          <a:endParaRPr lang="en-US"/>
        </a:p>
      </dgm:t>
    </dgm:pt>
    <dgm:pt modelId="{D8A9EBA1-D09C-364B-81BC-4696B3517851}" type="sibTrans" cxnId="{2150D9F7-2FC7-484D-BC7B-F015B58968E4}">
      <dgm:prSet/>
      <dgm:spPr/>
      <dgm:t>
        <a:bodyPr/>
        <a:lstStyle/>
        <a:p>
          <a:endParaRPr lang="en-US"/>
        </a:p>
      </dgm:t>
    </dgm:pt>
    <dgm:pt modelId="{9B0C5951-796F-6346-9958-8DBE96013B1F}">
      <dgm:prSet/>
      <dgm:spPr/>
      <dgm:t>
        <a:bodyPr/>
        <a:lstStyle/>
        <a:p>
          <a:pPr rtl="0"/>
          <a:r>
            <a:rPr lang="en-US" dirty="0" smtClean="0"/>
            <a:t>Will</a:t>
          </a:r>
          <a:endParaRPr lang="en-US" dirty="0"/>
        </a:p>
      </dgm:t>
    </dgm:pt>
    <dgm:pt modelId="{50F368CC-9DE0-C348-B209-78FAEE2906E7}" type="parTrans" cxnId="{4FC81D14-8CC2-CB45-BFF8-8E5F82D79411}">
      <dgm:prSet/>
      <dgm:spPr/>
      <dgm:t>
        <a:bodyPr/>
        <a:lstStyle/>
        <a:p>
          <a:endParaRPr lang="en-US"/>
        </a:p>
      </dgm:t>
    </dgm:pt>
    <dgm:pt modelId="{342E9278-AC3D-BA45-B0C2-9D2A614F688A}" type="sibTrans" cxnId="{4FC81D14-8CC2-CB45-BFF8-8E5F82D79411}">
      <dgm:prSet/>
      <dgm:spPr/>
      <dgm:t>
        <a:bodyPr/>
        <a:lstStyle/>
        <a:p>
          <a:endParaRPr lang="en-US"/>
        </a:p>
      </dgm:t>
    </dgm:pt>
    <dgm:pt modelId="{83E1CAAC-43FD-4C4C-8BD3-562266D46F5E}" type="pres">
      <dgm:prSet presAssocID="{C869A138-B1F6-B44B-8F77-966E327CED41}" presName="Name0" presStyleCnt="0">
        <dgm:presLayoutVars>
          <dgm:dir/>
          <dgm:animLvl val="lvl"/>
          <dgm:resizeHandles val="exact"/>
        </dgm:presLayoutVars>
      </dgm:prSet>
      <dgm:spPr/>
    </dgm:pt>
    <dgm:pt modelId="{EA8AFACE-E4F2-8945-A940-81BB51822A00}" type="pres">
      <dgm:prSet presAssocID="{9B0C5951-796F-6346-9958-8DBE96013B1F}" presName="Name8" presStyleCnt="0"/>
      <dgm:spPr/>
    </dgm:pt>
    <dgm:pt modelId="{1ACD251D-6EEE-6C44-9F1D-ADD6EB22F540}" type="pres">
      <dgm:prSet presAssocID="{9B0C5951-796F-6346-9958-8DBE96013B1F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CE6FF-54F0-6F4E-890F-6A14BD1E1A3F}" type="pres">
      <dgm:prSet presAssocID="{9B0C5951-796F-6346-9958-8DBE96013B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9061DB-BA1E-E548-86B8-F7B7183DF877}" type="pres">
      <dgm:prSet presAssocID="{9AC881E8-4229-D047-894E-7C9F47BA2169}" presName="Name8" presStyleCnt="0"/>
      <dgm:spPr/>
    </dgm:pt>
    <dgm:pt modelId="{532CD792-6E35-CE40-9EA3-B3EB1FD1763D}" type="pres">
      <dgm:prSet presAssocID="{9AC881E8-4229-D047-894E-7C9F47BA216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004FB-DEE7-214F-A833-8074872F940D}" type="pres">
      <dgm:prSet presAssocID="{9AC881E8-4229-D047-894E-7C9F47BA216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8620F-9283-4842-BB55-8A3AE84713CB}" type="pres">
      <dgm:prSet presAssocID="{7CC213E1-7199-2347-9756-AD172C0DC8E7}" presName="Name8" presStyleCnt="0"/>
      <dgm:spPr/>
    </dgm:pt>
    <dgm:pt modelId="{7C9C921E-0848-AE4F-9421-25D65699EF42}" type="pres">
      <dgm:prSet presAssocID="{7CC213E1-7199-2347-9756-AD172C0DC8E7}" presName="level" presStyleLbl="node1" presStyleIdx="2" presStyleCnt="4" custLinFactNeighborY="-2011">
        <dgm:presLayoutVars>
          <dgm:chMax val="1"/>
          <dgm:bulletEnabled val="1"/>
        </dgm:presLayoutVars>
      </dgm:prSet>
      <dgm:spPr/>
    </dgm:pt>
    <dgm:pt modelId="{39752D98-89FB-E045-B34A-496838AFDB3D}" type="pres">
      <dgm:prSet presAssocID="{7CC213E1-7199-2347-9756-AD172C0DC8E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D63FB0-7778-1F47-AFEF-553BB70C42CD}" type="pres">
      <dgm:prSet presAssocID="{9CB09D2A-A654-DA43-99FF-3F9592F4BC0B}" presName="Name8" presStyleCnt="0"/>
      <dgm:spPr/>
    </dgm:pt>
    <dgm:pt modelId="{7A1AE5F4-4AE1-7B45-9F37-63DC84DCE85E}" type="pres">
      <dgm:prSet presAssocID="{9CB09D2A-A654-DA43-99FF-3F9592F4BC0B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5DEFE-28E1-354A-BE1A-F1D3766470B4}" type="pres">
      <dgm:prSet presAssocID="{9CB09D2A-A654-DA43-99FF-3F9592F4BC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0B55D-ACF8-2F4D-A0EB-9C3AF99A3FC7}" type="presOf" srcId="{9CB09D2A-A654-DA43-99FF-3F9592F4BC0B}" destId="{7A1AE5F4-4AE1-7B45-9F37-63DC84DCE85E}" srcOrd="0" destOrd="0" presId="urn:microsoft.com/office/officeart/2005/8/layout/pyramid1"/>
    <dgm:cxn modelId="{35879CD1-8394-534B-8309-2E45D3691AF2}" type="presOf" srcId="{7CC213E1-7199-2347-9756-AD172C0DC8E7}" destId="{7C9C921E-0848-AE4F-9421-25D65699EF42}" srcOrd="0" destOrd="0" presId="urn:microsoft.com/office/officeart/2005/8/layout/pyramid1"/>
    <dgm:cxn modelId="{AEAC987D-C190-9646-8DE6-38CE3AE7BC39}" type="presOf" srcId="{9AC881E8-4229-D047-894E-7C9F47BA2169}" destId="{EC0004FB-DEE7-214F-A833-8074872F940D}" srcOrd="1" destOrd="0" presId="urn:microsoft.com/office/officeart/2005/8/layout/pyramid1"/>
    <dgm:cxn modelId="{5701C04F-2F58-044F-8683-FEDB31C11C1E}" type="presOf" srcId="{9B0C5951-796F-6346-9958-8DBE96013B1F}" destId="{1ACD251D-6EEE-6C44-9F1D-ADD6EB22F540}" srcOrd="0" destOrd="0" presId="urn:microsoft.com/office/officeart/2005/8/layout/pyramid1"/>
    <dgm:cxn modelId="{4FC81D14-8CC2-CB45-BFF8-8E5F82D79411}" srcId="{C869A138-B1F6-B44B-8F77-966E327CED41}" destId="{9B0C5951-796F-6346-9958-8DBE96013B1F}" srcOrd="0" destOrd="0" parTransId="{50F368CC-9DE0-C348-B209-78FAEE2906E7}" sibTransId="{342E9278-AC3D-BA45-B0C2-9D2A614F688A}"/>
    <dgm:cxn modelId="{1A9413D7-9F5F-4046-A0E5-658DB7294B40}" type="presOf" srcId="{C869A138-B1F6-B44B-8F77-966E327CED41}" destId="{83E1CAAC-43FD-4C4C-8BD3-562266D46F5E}" srcOrd="0" destOrd="0" presId="urn:microsoft.com/office/officeart/2005/8/layout/pyramid1"/>
    <dgm:cxn modelId="{40B74E41-B9CF-A747-80F2-AACE6475C37C}" srcId="{C869A138-B1F6-B44B-8F77-966E327CED41}" destId="{7CC213E1-7199-2347-9756-AD172C0DC8E7}" srcOrd="2" destOrd="0" parTransId="{F0FF5E07-E482-D444-B6B5-64CC3647B423}" sibTransId="{D021855F-85F9-5348-B625-E82B4650A5E6}"/>
    <dgm:cxn modelId="{6F7F2DD7-2DBC-5440-ABA9-74EFF364B143}" type="presOf" srcId="{9AC881E8-4229-D047-894E-7C9F47BA2169}" destId="{532CD792-6E35-CE40-9EA3-B3EB1FD1763D}" srcOrd="0" destOrd="0" presId="urn:microsoft.com/office/officeart/2005/8/layout/pyramid1"/>
    <dgm:cxn modelId="{17E7550B-C9E4-FA47-ABE3-8C6265FDC704}" type="presOf" srcId="{9CB09D2A-A654-DA43-99FF-3F9592F4BC0B}" destId="{7755DEFE-28E1-354A-BE1A-F1D3766470B4}" srcOrd="1" destOrd="0" presId="urn:microsoft.com/office/officeart/2005/8/layout/pyramid1"/>
    <dgm:cxn modelId="{37171E06-E966-EF44-9E07-604DAA02BA26}" type="presOf" srcId="{7CC213E1-7199-2347-9756-AD172C0DC8E7}" destId="{39752D98-89FB-E045-B34A-496838AFDB3D}" srcOrd="1" destOrd="0" presId="urn:microsoft.com/office/officeart/2005/8/layout/pyramid1"/>
    <dgm:cxn modelId="{2150D9F7-2FC7-484D-BC7B-F015B58968E4}" srcId="{C869A138-B1F6-B44B-8F77-966E327CED41}" destId="{9CB09D2A-A654-DA43-99FF-3F9592F4BC0B}" srcOrd="3" destOrd="0" parTransId="{F94CE94E-9B35-194A-94F5-02ED41D6D1B5}" sibTransId="{D8A9EBA1-D09C-364B-81BC-4696B3517851}"/>
    <dgm:cxn modelId="{9AB07370-91D7-054E-820D-F9E21CF23E34}" type="presOf" srcId="{9B0C5951-796F-6346-9958-8DBE96013B1F}" destId="{03DCE6FF-54F0-6F4E-890F-6A14BD1E1A3F}" srcOrd="1" destOrd="0" presId="urn:microsoft.com/office/officeart/2005/8/layout/pyramid1"/>
    <dgm:cxn modelId="{9C67450E-D8C3-8948-AE3D-EACB3DD8122D}" srcId="{C869A138-B1F6-B44B-8F77-966E327CED41}" destId="{9AC881E8-4229-D047-894E-7C9F47BA2169}" srcOrd="1" destOrd="0" parTransId="{82D6A46E-9592-EA4D-A6AE-62B1F256BAD8}" sibTransId="{7634AA04-A6FC-5C41-8BF5-81ED0F9ED04C}"/>
    <dgm:cxn modelId="{23E6A3C8-E873-C743-A97B-EDC43286AF20}" type="presParOf" srcId="{83E1CAAC-43FD-4C4C-8BD3-562266D46F5E}" destId="{EA8AFACE-E4F2-8945-A940-81BB51822A00}" srcOrd="0" destOrd="0" presId="urn:microsoft.com/office/officeart/2005/8/layout/pyramid1"/>
    <dgm:cxn modelId="{673CC596-6F9C-0946-8C31-DBD2415C320B}" type="presParOf" srcId="{EA8AFACE-E4F2-8945-A940-81BB51822A00}" destId="{1ACD251D-6EEE-6C44-9F1D-ADD6EB22F540}" srcOrd="0" destOrd="0" presId="urn:microsoft.com/office/officeart/2005/8/layout/pyramid1"/>
    <dgm:cxn modelId="{D7A45B68-C31A-B44F-A4CC-2C6FBC8441D1}" type="presParOf" srcId="{EA8AFACE-E4F2-8945-A940-81BB51822A00}" destId="{03DCE6FF-54F0-6F4E-890F-6A14BD1E1A3F}" srcOrd="1" destOrd="0" presId="urn:microsoft.com/office/officeart/2005/8/layout/pyramid1"/>
    <dgm:cxn modelId="{C1345516-4D8E-E04D-A091-FBDF5929C660}" type="presParOf" srcId="{83E1CAAC-43FD-4C4C-8BD3-562266D46F5E}" destId="{969061DB-BA1E-E548-86B8-F7B7183DF877}" srcOrd="1" destOrd="0" presId="urn:microsoft.com/office/officeart/2005/8/layout/pyramid1"/>
    <dgm:cxn modelId="{D22A1D77-C4B1-E641-8CB3-F719E1DA1630}" type="presParOf" srcId="{969061DB-BA1E-E548-86B8-F7B7183DF877}" destId="{532CD792-6E35-CE40-9EA3-B3EB1FD1763D}" srcOrd="0" destOrd="0" presId="urn:microsoft.com/office/officeart/2005/8/layout/pyramid1"/>
    <dgm:cxn modelId="{84EEFCD7-8C4F-1646-9FA1-6B5597F08D5F}" type="presParOf" srcId="{969061DB-BA1E-E548-86B8-F7B7183DF877}" destId="{EC0004FB-DEE7-214F-A833-8074872F940D}" srcOrd="1" destOrd="0" presId="urn:microsoft.com/office/officeart/2005/8/layout/pyramid1"/>
    <dgm:cxn modelId="{BAD45D29-CD05-384B-A031-818D0E5AD12D}" type="presParOf" srcId="{83E1CAAC-43FD-4C4C-8BD3-562266D46F5E}" destId="{D458620F-9283-4842-BB55-8A3AE84713CB}" srcOrd="2" destOrd="0" presId="urn:microsoft.com/office/officeart/2005/8/layout/pyramid1"/>
    <dgm:cxn modelId="{C2E5E429-08F5-5C4C-9EF2-20F694F6948B}" type="presParOf" srcId="{D458620F-9283-4842-BB55-8A3AE84713CB}" destId="{7C9C921E-0848-AE4F-9421-25D65699EF42}" srcOrd="0" destOrd="0" presId="urn:microsoft.com/office/officeart/2005/8/layout/pyramid1"/>
    <dgm:cxn modelId="{D0A96538-F917-084D-8CD0-FE8D6974E9D4}" type="presParOf" srcId="{D458620F-9283-4842-BB55-8A3AE84713CB}" destId="{39752D98-89FB-E045-B34A-496838AFDB3D}" srcOrd="1" destOrd="0" presId="urn:microsoft.com/office/officeart/2005/8/layout/pyramid1"/>
    <dgm:cxn modelId="{5920B50B-4792-6F49-A1A0-CD4558B3E7B1}" type="presParOf" srcId="{83E1CAAC-43FD-4C4C-8BD3-562266D46F5E}" destId="{5CD63FB0-7778-1F47-AFEF-553BB70C42CD}" srcOrd="3" destOrd="0" presId="urn:microsoft.com/office/officeart/2005/8/layout/pyramid1"/>
    <dgm:cxn modelId="{35C5CC21-40AE-B149-8751-798893D7B984}" type="presParOf" srcId="{5CD63FB0-7778-1F47-AFEF-553BB70C42CD}" destId="{7A1AE5F4-4AE1-7B45-9F37-63DC84DCE85E}" srcOrd="0" destOrd="0" presId="urn:microsoft.com/office/officeart/2005/8/layout/pyramid1"/>
    <dgm:cxn modelId="{A37526F7-247D-6C44-A217-3F37FC083BBB}" type="presParOf" srcId="{5CD63FB0-7778-1F47-AFEF-553BB70C42CD}" destId="{7755DEFE-28E1-354A-BE1A-F1D3766470B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D251D-6EEE-6C44-9F1D-ADD6EB22F540}">
      <dsp:nvSpPr>
        <dsp:cNvPr id="0" name=""/>
        <dsp:cNvSpPr/>
      </dsp:nvSpPr>
      <dsp:spPr>
        <a:xfrm>
          <a:off x="1742016" y="0"/>
          <a:ext cx="1161344" cy="726037"/>
        </a:xfrm>
        <a:prstGeom prst="trapezoid">
          <a:avLst>
            <a:gd name="adj" fmla="val 7997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Will</a:t>
          </a:r>
          <a:endParaRPr lang="en-US" sz="2400" kern="1200" dirty="0"/>
        </a:p>
      </dsp:txBody>
      <dsp:txXfrm>
        <a:off x="1742016" y="0"/>
        <a:ext cx="1161344" cy="726037"/>
      </dsp:txXfrm>
    </dsp:sp>
    <dsp:sp modelId="{532CD792-6E35-CE40-9EA3-B3EB1FD1763D}">
      <dsp:nvSpPr>
        <dsp:cNvPr id="0" name=""/>
        <dsp:cNvSpPr/>
      </dsp:nvSpPr>
      <dsp:spPr>
        <a:xfrm>
          <a:off x="1161344" y="726037"/>
          <a:ext cx="2322689" cy="726037"/>
        </a:xfrm>
        <a:prstGeom prst="trapezoid">
          <a:avLst>
            <a:gd name="adj" fmla="val 79978"/>
          </a:avLst>
        </a:prstGeom>
        <a:gradFill rotWithShape="0">
          <a:gsLst>
            <a:gs pos="0">
              <a:schemeClr val="accent2">
                <a:hueOff val="1560507"/>
                <a:satOff val="-1946"/>
                <a:lumOff val="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560507"/>
                <a:satOff val="-1946"/>
                <a:lumOff val="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Procedures</a:t>
          </a:r>
          <a:endParaRPr lang="en-US" sz="2400" kern="1200" dirty="0"/>
        </a:p>
      </dsp:txBody>
      <dsp:txXfrm>
        <a:off x="1567815" y="726037"/>
        <a:ext cx="1509747" cy="726037"/>
      </dsp:txXfrm>
    </dsp:sp>
    <dsp:sp modelId="{7C9C921E-0848-AE4F-9421-25D65699EF42}">
      <dsp:nvSpPr>
        <dsp:cNvPr id="0" name=""/>
        <dsp:cNvSpPr/>
      </dsp:nvSpPr>
      <dsp:spPr>
        <a:xfrm>
          <a:off x="580672" y="1437474"/>
          <a:ext cx="3484033" cy="726037"/>
        </a:xfrm>
        <a:prstGeom prst="trapezoid">
          <a:avLst>
            <a:gd name="adj" fmla="val 79978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Policies</a:t>
          </a:r>
          <a:endParaRPr lang="en-US" sz="2400" kern="1200"/>
        </a:p>
      </dsp:txBody>
      <dsp:txXfrm>
        <a:off x="1190378" y="1437474"/>
        <a:ext cx="2264621" cy="726037"/>
      </dsp:txXfrm>
    </dsp:sp>
    <dsp:sp modelId="{7A1AE5F4-4AE1-7B45-9F37-63DC84DCE85E}">
      <dsp:nvSpPr>
        <dsp:cNvPr id="0" name=""/>
        <dsp:cNvSpPr/>
      </dsp:nvSpPr>
      <dsp:spPr>
        <a:xfrm>
          <a:off x="0" y="2178112"/>
          <a:ext cx="4645378" cy="726037"/>
        </a:xfrm>
        <a:prstGeom prst="trapezoid">
          <a:avLst>
            <a:gd name="adj" fmla="val 79978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Sustainability </a:t>
          </a:r>
          <a:r>
            <a:rPr lang="en-US" sz="2400" kern="1200" dirty="0" smtClean="0"/>
            <a:t>model</a:t>
          </a:r>
          <a:endParaRPr lang="en-US" sz="2400" kern="1200" dirty="0"/>
        </a:p>
      </dsp:txBody>
      <dsp:txXfrm>
        <a:off x="812941" y="2178112"/>
        <a:ext cx="3019495" cy="726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B11A6-F028-8C4F-9CBB-4B2CAE374108}" type="datetimeFigureOut">
              <a:rPr lang="en-US" smtClean="0"/>
              <a:t>15/06/11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16CE0-C9AE-7C46-A074-7F942768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728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5966-4A24-C042-BFC8-0D44376805DF}" type="datetimeFigureOut">
              <a:rPr lang="en-US" smtClean="0"/>
              <a:t>15/06/11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F76C1-8A84-5B4C-88B2-0BB39630E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337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7A70-10A4-CE48-AA94-731C6158A061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4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B618-EDBC-9046-84C3-44AF0F8AE079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8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319B-8C2B-C943-825D-53EFAD262025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14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8584C26-B1E7-C340-A2B0-98578B33FC2B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1B8B4D0-99F5-8740-A2EA-62DA2AD08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D8752EF-EE49-5E4B-9278-B17F46859A77}" type="datetime1">
              <a:rPr lang="en-AU" smtClean="0"/>
              <a:t>15/06/11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1A45D8D-BE7D-1F41-BBA5-1DA6D98BC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33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8AE6AF00-9A85-834F-8ABF-E3FB091B171E}" type="datetime1">
              <a:rPr lang="en-AU" smtClean="0"/>
              <a:t>15/06/11</a:t>
            </a:fld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63D9D37-31A9-CD4F-ACA1-64B32870BFA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854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"/>
                <a:cs typeface="Gill San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"/>
                <a:cs typeface="Gill Sans"/>
              </a:defRPr>
            </a:lvl1pPr>
            <a:lvl2pPr>
              <a:defRPr>
                <a:latin typeface="Gill Sans"/>
                <a:cs typeface="Gill Sans"/>
              </a:defRPr>
            </a:lvl2pPr>
            <a:lvl3pPr>
              <a:defRPr>
                <a:latin typeface="Gill Sans"/>
                <a:cs typeface="Gill Sans"/>
              </a:defRPr>
            </a:lvl3pPr>
            <a:lvl4pPr>
              <a:defRPr>
                <a:latin typeface="Gill Sans"/>
                <a:cs typeface="Gill Sans"/>
              </a:defRPr>
            </a:lvl4pPr>
            <a:lvl5pP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BBCE-E7E5-F74A-B3A6-C86505E4D0C8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0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4D065-E1EB-ED4D-9278-62EC8422BE79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0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F505-EB18-8845-AB0C-D6B8BEBD7348}" type="datetime1">
              <a:rPr lang="en-AU" smtClean="0"/>
              <a:t>15/06/11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8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1CE0B-33F3-CE45-AD0A-707190F6EA1B}" type="datetime1">
              <a:rPr lang="en-AU" smtClean="0"/>
              <a:t>15/06/11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9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466-1821-7143-A88C-4C0B4EEB7E16}" type="datetime1">
              <a:rPr lang="en-AU" smtClean="0"/>
              <a:t>15/06/11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C4579-56D1-DB41-BC58-F560000A208A}" type="datetime1">
              <a:rPr lang="en-AU" smtClean="0"/>
              <a:t>15/06/11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2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E64E-D95F-0844-8397-DE27A2CEA3E4}" type="datetime1">
              <a:rPr lang="en-AU" smtClean="0"/>
              <a:t>15/06/11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9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11FAD-1BBF-674F-97FC-E95DFF2D5217}" type="datetime1">
              <a:rPr lang="en-AU" smtClean="0"/>
              <a:t>15/06/11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theme" Target="../theme/theme2.xm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fld id="{7CB091F0-F35C-4B4E-B716-61BDB0C49346}" type="datetime1">
              <a:rPr lang="en-AU" smtClean="0"/>
              <a:pPr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fld id="{F6098A18-5D5B-CB4B-9BAD-B4FD13D0892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092135" y="6380664"/>
            <a:ext cx="950684" cy="34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0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ill Sans"/>
          <a:ea typeface="+mn-ea"/>
          <a:cs typeface="Gill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"/>
          <a:ea typeface="+mn-ea"/>
          <a:cs typeface="Gill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ill Sans"/>
          <a:ea typeface="+mn-ea"/>
          <a:cs typeface="Gill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ill Sans"/>
          <a:ea typeface="+mn-ea"/>
          <a:cs typeface="Gill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ill Sans"/>
          <a:ea typeface="+mn-ea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1" descr="9116 MUN ANDS PowerPoint_FA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5588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300" y="1371600"/>
            <a:ext cx="8432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0" y="2146300"/>
            <a:ext cx="84328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Calibri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1F8AC777-C72D-2E4F-A017-E0C5B940BE78}" type="datetime1">
              <a:rPr lang="en-AU" smtClean="0"/>
              <a:t>15/06/11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Calibri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EA28D87A-27E9-A041-A363-3FFBE74A8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7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-65" charset="0"/>
          <a:ea typeface="ヒラギノ角ゴ Pro W3" pitchFamily="-65" charset="-128"/>
          <a:cs typeface="ヒラギノ角ゴ Pro W3" pitchFamily="-65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-65" charset="0"/>
          <a:ea typeface="ヒラギノ角ゴ Pro W3" pitchFamily="-65" charset="-128"/>
          <a:cs typeface="ヒラギノ角ゴ Pro W3" pitchFamily="-65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-65" charset="0"/>
          <a:ea typeface="ヒラギノ角ゴ Pro W3" pitchFamily="-65" charset="-128"/>
          <a:cs typeface="ヒラギノ角ゴ Pro W3" pitchFamily="-65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-65" charset="0"/>
          <a:ea typeface="ヒラギノ角ゴ Pro W3" pitchFamily="-65" charset="-128"/>
          <a:cs typeface="ヒラギノ角ゴ Pro W3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ヒラギノ角ゴ Pro W3" pitchFamily="-65" charset="-128"/>
          <a:cs typeface="ヒラギノ角ゴ Pro W3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ヒラギノ角ゴ Pro W3" pitchFamily="-65" charset="-128"/>
          <a:cs typeface="ヒラギノ角ゴ Pro W3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ヒラギノ角ゴ Pro W3" pitchFamily="-65" charset="-128"/>
          <a:cs typeface="ヒラギノ角ゴ Pro W3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54415"/>
        </a:buClr>
        <a:buFont typeface="Wingdings" charset="0"/>
        <a:buChar char="§"/>
        <a:defRPr sz="30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772E"/>
        </a:buClr>
        <a:buFont typeface="Wingdings" charset="0"/>
        <a:buChar char="§"/>
        <a:defRPr sz="24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EB090"/>
        </a:buClr>
        <a:buFont typeface="Wingdings" charset="0"/>
        <a:buChar char="§"/>
        <a:defRPr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ndrew.treloar@ands.org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rl.org/au-research/grants/arc/DP0209940" TargetMode="External"/><Relationship Id="rId4" Type="http://schemas.openxmlformats.org/officeDocument/2006/relationships/hyperlink" Target="http://www.abs.gov.au/ausstats/abs@.nsf/0/6BB427AB9696C225CA2574180004463E?opendocument" TargetMode="External"/><Relationship Id="rId5" Type="http://schemas.openxmlformats.org/officeDocument/2006/relationships/hyperlink" Target="http://ands.org.au/guides/identify-my-data-awareness.html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nla.gov.au/nla.party-51355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 on Persistent Identifier [Development]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Treloar</a:t>
            </a:r>
          </a:p>
          <a:p>
            <a:r>
              <a:rPr lang="en-US" dirty="0" smtClean="0"/>
              <a:t>Director of Technology</a:t>
            </a:r>
          </a:p>
          <a:p>
            <a:r>
              <a:rPr lang="en-US" dirty="0" smtClean="0"/>
              <a:t>ANDS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FBC6-60B1-D143-B604-811F7C749281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4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and brittleness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think about the role of PIDs is as an indirection layer that reduces the level of brittleness in getting from identifiers to objects</a:t>
            </a:r>
          </a:p>
          <a:p>
            <a:pPr lvl="1"/>
            <a:r>
              <a:rPr lang="en-US" dirty="0" smtClean="0"/>
              <a:t>Is this true for the systems we have been looking at during this workshop?</a:t>
            </a:r>
          </a:p>
          <a:p>
            <a:pPr lvl="1"/>
            <a:r>
              <a:rPr lang="en-US" dirty="0" smtClean="0"/>
              <a:t>If not, how can we make it true?</a:t>
            </a:r>
          </a:p>
          <a:p>
            <a:pPr lvl="1"/>
            <a:r>
              <a:rPr lang="en-US" dirty="0" smtClean="0"/>
              <a:t>If so, how can we make it more true?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9649"/>
            <a:ext cx="8255000" cy="46482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AD83-DB4A-5443-82AC-DBD978AFFAE8}" type="datetime1">
              <a:rPr lang="en-AU" smtClean="0"/>
              <a:t>15/06/11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7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= Easy</a:t>
            </a:r>
            <a:endParaRPr lang="en-US" dirty="0" smtClean="0"/>
          </a:p>
          <a:p>
            <a:r>
              <a:rPr lang="en-US" dirty="0" smtClean="0"/>
              <a:t>Technology({</a:t>
            </a:r>
            <a:r>
              <a:rPr lang="en-US" dirty="0" err="1" smtClean="0"/>
              <a:t>Use|Maintain</a:t>
            </a:r>
            <a:r>
              <a:rPr lang="en-US" dirty="0" smtClean="0"/>
              <a:t>}) != Easy</a:t>
            </a:r>
            <a:endParaRPr lang="en-US" dirty="0" smtClean="0"/>
          </a:p>
          <a:p>
            <a:r>
              <a:rPr lang="en-US" dirty="0" smtClean="0"/>
              <a:t>Success here requires a </a:t>
            </a:r>
            <a:r>
              <a:rPr lang="en-US" dirty="0" smtClean="0"/>
              <a:t>combination of</a:t>
            </a:r>
            <a:r>
              <a:rPr lang="en-US" dirty="0" smtClean="0"/>
              <a:t>:</a:t>
            </a:r>
            <a:endParaRPr lang="en-US" dirty="0" smtClean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479635"/>
              </p:ext>
            </p:extLst>
          </p:nvPr>
        </p:nvGraphicFramePr>
        <p:xfrm>
          <a:off x="2206179" y="3410340"/>
          <a:ext cx="4645378" cy="2904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EBF1-390B-AE46-B407-FAE9E0A8835C}" type="datetime1">
              <a:rPr lang="en-AU" smtClean="0"/>
              <a:t>15/06/11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2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Violent Disagreement?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andrew.treloar.net</a:t>
            </a:r>
            <a:endParaRPr lang="en-US" dirty="0" smtClean="0"/>
          </a:p>
          <a:p>
            <a:r>
              <a:rPr lang="en-US" dirty="0">
                <a:hlinkClick r:id="rId2"/>
              </a:rPr>
              <a:t>a</a:t>
            </a:r>
            <a:r>
              <a:rPr lang="en-US" dirty="0" smtClean="0">
                <a:hlinkClick r:id="rId2"/>
              </a:rPr>
              <a:t>ndrew.treloar@ands.org.au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atreloar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BBCE-E7E5-F74A-B3A6-C86505E4D0C8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ANDS Activity in this area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Researchers and Research </a:t>
            </a:r>
            <a:r>
              <a:rPr lang="en-US" dirty="0" err="1" smtClean="0"/>
              <a:t>Organisations</a:t>
            </a:r>
            <a:r>
              <a:rPr lang="en-US" dirty="0" smtClean="0"/>
              <a:t> (NLA Party ID)</a:t>
            </a:r>
          </a:p>
          <a:p>
            <a:pPr lvl="1"/>
            <a:r>
              <a:rPr lang="en-US" dirty="0" smtClean="0">
                <a:effectLst/>
                <a:hlinkClick r:id="rId2"/>
              </a:rPr>
              <a:t>http://nla.gov.au/nla.party-513559</a:t>
            </a:r>
            <a:endParaRPr lang="en-US" dirty="0" smtClean="0"/>
          </a:p>
          <a:p>
            <a:r>
              <a:rPr lang="en-US" dirty="0" smtClean="0"/>
              <a:t>Research Projects and Programs</a:t>
            </a:r>
          </a:p>
          <a:p>
            <a:pPr lvl="1"/>
            <a:r>
              <a:rPr lang="en-US" dirty="0" smtClean="0">
                <a:hlinkClick r:id="rId3"/>
              </a:rPr>
              <a:t>http://purl.org/au-research/grants/arc/DP0209940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Spatial Location</a:t>
            </a:r>
          </a:p>
          <a:p>
            <a:pPr lvl="1"/>
            <a:r>
              <a:rPr lang="en-US" dirty="0" smtClean="0"/>
              <a:t>Gazetteer (2011)</a:t>
            </a:r>
          </a:p>
          <a:p>
            <a:r>
              <a:rPr lang="en-US" dirty="0" smtClean="0"/>
              <a:t>Research Disciplines</a:t>
            </a:r>
          </a:p>
          <a:p>
            <a:pPr lvl="1"/>
            <a:r>
              <a:rPr lang="en-US" dirty="0" smtClean="0">
                <a:hlinkClick r:id="rId4"/>
              </a:rPr>
              <a:t>http://www.abs.gov.au/ausstats/abs@.nsf/0/6BB427AB9696C225CA2574180004463E?opendocument</a:t>
            </a:r>
            <a:endParaRPr lang="en-US" dirty="0" smtClean="0"/>
          </a:p>
          <a:p>
            <a:r>
              <a:rPr lang="en-US" dirty="0" smtClean="0"/>
              <a:t>Datasets and journals</a:t>
            </a:r>
          </a:p>
          <a:p>
            <a:pPr lvl="1"/>
            <a:r>
              <a:rPr lang="en-US" dirty="0" smtClean="0">
                <a:hlinkClick r:id="rId5"/>
              </a:rPr>
              <a:t>Identify My Data</a:t>
            </a:r>
            <a:r>
              <a:rPr lang="en-US" dirty="0" smtClean="0"/>
              <a:t> (Handles now, </a:t>
            </a:r>
            <a:r>
              <a:rPr lang="en-US" dirty="0" err="1" smtClean="0"/>
              <a:t>DataCite</a:t>
            </a:r>
            <a:r>
              <a:rPr lang="en-US" dirty="0" smtClean="0"/>
              <a:t> DOIs soon)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45D8D-BE7D-1F41-BBA5-1DA6D98BC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53010" y="6248400"/>
            <a:ext cx="1132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A75E19"/>
                </a:solidFill>
              </a:rPr>
              <a:t>a</a:t>
            </a:r>
            <a:r>
              <a:rPr lang="en-US" sz="1400" dirty="0" err="1" smtClean="0">
                <a:solidFill>
                  <a:srgbClr val="A75E19"/>
                </a:solidFill>
              </a:rPr>
              <a:t>nds.org.au</a:t>
            </a:r>
            <a:endParaRPr lang="en-US" sz="1400" dirty="0">
              <a:solidFill>
                <a:srgbClr val="A75E19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3C7B3F-FBBA-E443-B962-7E7D358E4306}" type="datetime1">
              <a:rPr lang="en-AU" smtClean="0"/>
              <a:t>15/06/11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457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thoughts on 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terms in the phrase </a:t>
            </a:r>
            <a:r>
              <a:rPr lang="en-US" i="1" dirty="0" smtClean="0"/>
              <a:t>Persistent Object Identifier</a:t>
            </a:r>
            <a:r>
              <a:rPr lang="en-US" dirty="0" smtClean="0"/>
              <a:t> are either poorly defined, or multiply defined/overloaded</a:t>
            </a:r>
          </a:p>
          <a:p>
            <a:r>
              <a:rPr lang="en-US" dirty="0" smtClean="0"/>
              <a:t>So, let’s unpick this a bit: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05A1-7383-6049-9FBC-6A7782201A9C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9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word </a:t>
            </a:r>
            <a:r>
              <a:rPr lang="en-US" i="1" dirty="0" smtClean="0"/>
              <a:t>persistent</a:t>
            </a:r>
            <a:r>
              <a:rPr lang="en-US" dirty="0" smtClean="0"/>
              <a:t> refer to?</a:t>
            </a:r>
          </a:p>
          <a:p>
            <a:pPr lvl="1"/>
            <a:r>
              <a:rPr lang="en-US" dirty="0" smtClean="0"/>
              <a:t>The object?</a:t>
            </a:r>
          </a:p>
          <a:p>
            <a:pPr lvl="2"/>
            <a:r>
              <a:rPr lang="en-US" dirty="0" smtClean="0"/>
              <a:t>[Persistent Object] Identifier</a:t>
            </a:r>
          </a:p>
          <a:p>
            <a:pPr lvl="1"/>
            <a:r>
              <a:rPr lang="en-US" dirty="0" smtClean="0"/>
              <a:t>The identifier?</a:t>
            </a:r>
          </a:p>
          <a:p>
            <a:pPr lvl="2"/>
            <a:r>
              <a:rPr lang="en-US" dirty="0" smtClean="0"/>
              <a:t>Persistent [Object Identifier]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9AB9-2881-7D41-8177-ED8D75EF0BE3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0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1a</a:t>
            </a:r>
            <a:r>
              <a:rPr lang="en-US" dirty="0"/>
              <a:t>. </a:t>
            </a:r>
            <a:r>
              <a:rPr lang="en-US" i="1" dirty="0"/>
              <a:t>Zool.</a:t>
            </a:r>
            <a:r>
              <a:rPr lang="en-US" dirty="0"/>
              <a:t> and </a:t>
            </a:r>
            <a:r>
              <a:rPr lang="en-US" i="1" dirty="0"/>
              <a:t>Bot.</a:t>
            </a:r>
            <a:r>
              <a:rPr lang="en-US" dirty="0"/>
              <a:t> Of a part of an animal or plant (as a horn, leaf, calyx, etc.): remaining attached, not falling off. Of a juvenile or primitive characteristic: retained into adult life.</a:t>
            </a:r>
          </a:p>
          <a:p>
            <a:r>
              <a:rPr lang="en-US" dirty="0" smtClean="0"/>
              <a:t>1b</a:t>
            </a:r>
            <a:r>
              <a:rPr lang="en-US" dirty="0"/>
              <a:t>. Continuous, continuing to exist; enduring, lasting; chronic.</a:t>
            </a:r>
          </a:p>
          <a:p>
            <a:r>
              <a:rPr lang="en-US" dirty="0"/>
              <a:t>2. Continuing firmly or obstinately in some state, opinion, purpose, or course of action, esp. despite opposition, setbacks, or failure; having or characterized by persistence.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D8FD-0B35-7748-853E-F15A1D2A785E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2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 have persistent identifiers for lots of different things:</a:t>
            </a:r>
          </a:p>
          <a:p>
            <a:pPr lvl="1"/>
            <a:r>
              <a:rPr lang="en-US" dirty="0" smtClean="0"/>
              <a:t>Person (Cliff/</a:t>
            </a:r>
            <a:r>
              <a:rPr lang="en-US" dirty="0" err="1" smtClean="0"/>
              <a:t>Magchiel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Service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CA16-A3E4-1C41-8D75-8274CB477CF9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4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Object(</a:t>
            </a:r>
            <a:r>
              <a:rPr lang="en-US" dirty="0" err="1" smtClean="0"/>
              <a:t>ive</a:t>
            </a:r>
            <a:r>
              <a:rPr lang="en-US" dirty="0" smtClean="0"/>
              <a:t>)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Assign PID at what </a:t>
            </a:r>
            <a:r>
              <a:rPr lang="en-US" dirty="0" smtClean="0"/>
              <a:t>granularity?</a:t>
            </a:r>
            <a:endParaRPr lang="en-US" dirty="0" smtClean="0"/>
          </a:p>
          <a:p>
            <a:pPr lvl="1"/>
            <a:r>
              <a:rPr lang="en-US" dirty="0" smtClean="0"/>
              <a:t>Work / Expression / Manifestation / Item</a:t>
            </a:r>
          </a:p>
          <a:p>
            <a:r>
              <a:rPr lang="en-US" dirty="0" err="1" smtClean="0"/>
              <a:t>StaticFile</a:t>
            </a:r>
            <a:r>
              <a:rPr lang="en-US" dirty="0" smtClean="0"/>
              <a:t>, </a:t>
            </a:r>
            <a:r>
              <a:rPr lang="en-US" dirty="0" err="1" smtClean="0"/>
              <a:t>DynamicFile</a:t>
            </a:r>
            <a:r>
              <a:rPr lang="en-US" dirty="0" smtClean="0"/>
              <a:t>, DBMS</a:t>
            </a:r>
            <a:endParaRPr lang="en-US" dirty="0" smtClean="0"/>
          </a:p>
          <a:p>
            <a:r>
              <a:rPr lang="en-US" dirty="0" smtClean="0"/>
              <a:t>Trustworthiness of the object</a:t>
            </a:r>
          </a:p>
          <a:p>
            <a:r>
              <a:rPr lang="en-US" dirty="0" smtClean="0"/>
              <a:t>Trustworthiness of the assertion about the object</a:t>
            </a:r>
          </a:p>
          <a:p>
            <a:r>
              <a:rPr lang="en-US" dirty="0" smtClean="0"/>
              <a:t>Pointing </a:t>
            </a:r>
            <a:r>
              <a:rPr lang="en-US" dirty="0" smtClean="0"/>
              <a:t>inside the object?</a:t>
            </a:r>
          </a:p>
          <a:p>
            <a:pPr lvl="1"/>
            <a:r>
              <a:rPr lang="en-US" dirty="0" smtClean="0"/>
              <a:t>ID plus offset?</a:t>
            </a:r>
          </a:p>
          <a:p>
            <a:r>
              <a:rPr lang="en-US" dirty="0" smtClean="0"/>
              <a:t>Who “owns” the binding between identifier and object?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5643-439B-D54B-B3AB-F227E6D329A3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simple!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just trying to make a binding between as string of characters and a thing</a:t>
            </a:r>
          </a:p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68DB-2838-8644-83CC-2EC73F5B85A4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4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</a:t>
            </a:r>
            <a:r>
              <a:rPr lang="en-US" dirty="0" err="1" smtClean="0"/>
              <a:t>Persistences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Persistence of object</a:t>
            </a:r>
          </a:p>
          <a:p>
            <a:pPr lvl="1"/>
            <a:r>
              <a:rPr lang="en-US" dirty="0" smtClean="0"/>
              <a:t>Or mechanism to handle its non-persistence</a:t>
            </a:r>
          </a:p>
          <a:p>
            <a:r>
              <a:rPr lang="en-US" dirty="0" smtClean="0"/>
              <a:t>Persistence of identifier</a:t>
            </a:r>
          </a:p>
          <a:p>
            <a:r>
              <a:rPr lang="en-US" dirty="0" smtClean="0"/>
              <a:t>Persistence of binding between identifier and object</a:t>
            </a:r>
          </a:p>
          <a:p>
            <a:r>
              <a:rPr lang="en-US" dirty="0" smtClean="0"/>
              <a:t>Persistence of service to resolve from identifier to object</a:t>
            </a:r>
          </a:p>
          <a:p>
            <a:r>
              <a:rPr lang="en-US" dirty="0" smtClean="0"/>
              <a:t>Persistence of service to allow for updating of binding between identifier and object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E7C7-584B-9642-9A87-6F4ADDDF165E}" type="datetime1">
              <a:rPr lang="en-AU" smtClean="0"/>
              <a:t>15/06/11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A18-5D5B-CB4B-9BAD-B4FD13D089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2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9116 MUN ANDS Presentation D+Calibri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ヒラギノ角ゴ Pro W3" pitchFamily="-65" charset="-128"/>
            <a:cs typeface="ヒラギノ角ゴ Pro W3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ヒラギノ角ゴ Pro W3" pitchFamily="-65" charset="-128"/>
            <a:cs typeface="ヒラギノ角ゴ Pro W3" pitchFamily="-65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523</Words>
  <Application>Microsoft Macintosh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1_9116 MUN ANDS Presentation D+Calibri</vt:lpstr>
      <vt:lpstr>Thoughts on Persistent Identifier [Development]</vt:lpstr>
      <vt:lpstr>ANDS Activity in this area</vt:lpstr>
      <vt:lpstr>Some thoughts on persistence</vt:lpstr>
      <vt:lpstr>Persistent</vt:lpstr>
      <vt:lpstr>Persistent definitions</vt:lpstr>
      <vt:lpstr>Object</vt:lpstr>
      <vt:lpstr>Object(ive) questions</vt:lpstr>
      <vt:lpstr>It’s simple!</vt:lpstr>
      <vt:lpstr>The Five Persistences</vt:lpstr>
      <vt:lpstr>Architecture and brittleness</vt:lpstr>
      <vt:lpstr>Closing thoughts</vt:lpstr>
      <vt:lpstr>Questions? Violent Disagreement?</vt:lpstr>
    </vt:vector>
  </TitlesOfParts>
  <Company>Australian National Data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Persistent Identifier [Development]</dc:title>
  <dc:creator>Andrew Treloar</dc:creator>
  <cp:lastModifiedBy>Andrew Treloar</cp:lastModifiedBy>
  <cp:revision>25</cp:revision>
  <dcterms:created xsi:type="dcterms:W3CDTF">2011-06-14T11:04:52Z</dcterms:created>
  <dcterms:modified xsi:type="dcterms:W3CDTF">2011-06-15T09:40:34Z</dcterms:modified>
</cp:coreProperties>
</file>